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F4541-0756-4EA1-A3E3-1960D23CFA6A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1E0C1-D060-420D-913A-322E3E6C794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482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1E0C1-D060-420D-913A-322E3E6C7948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36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99F421-3B49-4805-8433-8E2007A27301}" type="datetimeFigureOut">
              <a:rPr lang="es-AR" smtClean="0"/>
              <a:t>02/12/2014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AD74FE-236E-4A9B-B932-9312EB73811A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orgentil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iprensa.com/vid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AR" sz="4800" b="1" dirty="0" smtClean="0"/>
              <a:t>Una </a:t>
            </a:r>
            <a:r>
              <a:rPr lang="es-AR" sz="4800" b="1" dirty="0"/>
              <a:t>política de estado sobre la oferta y la demanda de drogas</a:t>
            </a:r>
            <a:r>
              <a:rPr lang="es-AR" sz="4800" dirty="0"/>
              <a:t/>
            </a:r>
            <a:br>
              <a:rPr lang="es-AR" sz="4800" dirty="0"/>
            </a:br>
            <a:endParaRPr lang="es-AR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15816" y="4293096"/>
            <a:ext cx="5616624" cy="1872208"/>
          </a:xfrm>
        </p:spPr>
        <p:txBody>
          <a:bodyPr>
            <a:normAutofit/>
          </a:bodyPr>
          <a:lstStyle/>
          <a:p>
            <a:pPr algn="r"/>
            <a:endParaRPr lang="es-ES" sz="1600" dirty="0" smtClean="0"/>
          </a:p>
          <a:p>
            <a:pPr algn="r"/>
            <a:endParaRPr lang="es-ES" sz="1600" dirty="0"/>
          </a:p>
          <a:p>
            <a:pPr algn="r"/>
            <a:endParaRPr lang="es-ES" sz="1600" dirty="0" smtClean="0"/>
          </a:p>
          <a:p>
            <a:pPr algn="r"/>
            <a:r>
              <a:rPr lang="es-ES" sz="1600" dirty="0" smtClean="0"/>
              <a:t>Dr</a:t>
            </a:r>
            <a:r>
              <a:rPr lang="es-ES" sz="1600" dirty="0" smtClean="0"/>
              <a:t>. Jorge Horacio Gentile</a:t>
            </a:r>
          </a:p>
          <a:p>
            <a:pPr algn="r"/>
            <a:r>
              <a:rPr lang="es-ES" sz="1600" dirty="0" smtClean="0">
                <a:hlinkClick r:id="rId2"/>
              </a:rPr>
              <a:t>www.profesorgentile.com</a:t>
            </a:r>
            <a:endParaRPr lang="es-ES" sz="1600" dirty="0" smtClean="0"/>
          </a:p>
          <a:p>
            <a:pPr algn="r"/>
            <a:r>
              <a:rPr lang="es-ES" sz="1600" dirty="0" err="1"/>
              <a:t>Blog:http</a:t>
            </a:r>
            <a:r>
              <a:rPr lang="es-ES" sz="1600" dirty="0"/>
              <a:t>://jorgegentile.com/ </a:t>
            </a:r>
            <a:endParaRPr lang="es-ES" sz="1600" dirty="0" smtClean="0"/>
          </a:p>
          <a:p>
            <a:pPr algn="r"/>
            <a:endParaRPr lang="es-ES" sz="16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1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01608" cy="792088"/>
          </a:xfrm>
        </p:spPr>
        <p:txBody>
          <a:bodyPr/>
          <a:lstStyle/>
          <a:p>
            <a:pPr algn="l"/>
            <a:r>
              <a:rPr lang="es-ES" dirty="0" smtClean="0"/>
              <a:t>Francisco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8496944" cy="5328592"/>
          </a:xfrm>
        </p:spPr>
        <p:txBody>
          <a:bodyPr>
            <a:normAutofit fontScale="25000" lnSpcReduction="20000"/>
          </a:bodyPr>
          <a:lstStyle/>
          <a:p>
            <a:endParaRPr lang="es-AR" dirty="0" smtClean="0"/>
          </a:p>
          <a:p>
            <a:pPr marL="0" indent="0">
              <a:buNone/>
            </a:pPr>
            <a:r>
              <a:rPr lang="es-AR" sz="7200" dirty="0" smtClean="0"/>
              <a:t>“</a:t>
            </a:r>
            <a:r>
              <a:rPr lang="es-AR" sz="7200" i="1" dirty="0" smtClean="0"/>
              <a:t>La droga es un mal y ante el mal no se puede ceder ni tener compromisos</a:t>
            </a:r>
            <a:r>
              <a:rPr lang="es-AR" sz="7200" dirty="0" smtClean="0"/>
              <a:t>”. </a:t>
            </a:r>
          </a:p>
          <a:p>
            <a:endParaRPr lang="es-AR" sz="7200" dirty="0" smtClean="0"/>
          </a:p>
          <a:p>
            <a:pPr marL="0" indent="0">
              <a:buNone/>
            </a:pPr>
            <a:r>
              <a:rPr lang="es-AR" sz="7200" i="1" dirty="0" smtClean="0"/>
              <a:t>“la legalización, incluso parcial, de las, por otra parte, no constituyen una terapia suficiente, sino una forma velada de entrega al fenómeno”. </a:t>
            </a:r>
            <a:r>
              <a:rPr lang="es-AR" sz="7200" dirty="0" smtClean="0"/>
              <a:t>           </a:t>
            </a:r>
          </a:p>
          <a:p>
            <a:endParaRPr lang="es-AR" sz="7200" i="1" dirty="0" smtClean="0"/>
          </a:p>
          <a:p>
            <a:pPr marL="0" indent="0">
              <a:buNone/>
            </a:pPr>
            <a:r>
              <a:rPr lang="es-AR" sz="7200" i="1" dirty="0" smtClean="0"/>
              <a:t> No a cualquier tipo de droga. Simplemente. S</a:t>
            </a:r>
            <a:r>
              <a:rPr lang="es-AR" sz="7200" b="1" i="1" dirty="0" smtClean="0"/>
              <a:t>í a la </a:t>
            </a:r>
            <a:r>
              <a:rPr lang="es-AR" sz="7200" b="1" i="1" dirty="0" smtClean="0">
                <a:hlinkClick r:id="rId2"/>
              </a:rPr>
              <a:t>vida</a:t>
            </a:r>
            <a:r>
              <a:rPr lang="es-AR" sz="7200" b="1" i="1" dirty="0" smtClean="0"/>
              <a:t>, sí al amor</a:t>
            </a:r>
            <a:r>
              <a:rPr lang="es-AR" sz="7200" i="1" dirty="0" smtClean="0"/>
              <a:t>. </a:t>
            </a:r>
          </a:p>
          <a:p>
            <a:pPr marL="0" indent="0">
              <a:buNone/>
            </a:pPr>
            <a:endParaRPr lang="es-AR" sz="7200" i="1" dirty="0" smtClean="0"/>
          </a:p>
          <a:p>
            <a:pPr marL="0" indent="0">
              <a:buNone/>
            </a:pPr>
            <a:r>
              <a:rPr lang="es-AR" sz="7200" dirty="0" smtClean="0"/>
              <a:t>Enfrentar el desempleo juvenil , porque, al no poder estudiar ni trabajar, entran </a:t>
            </a:r>
            <a:r>
              <a:rPr lang="es-AR" sz="7200" i="1" dirty="0" smtClean="0"/>
              <a:t>“en esta </a:t>
            </a:r>
            <a:r>
              <a:rPr lang="es-AR" sz="7200" b="1" i="1" dirty="0" smtClean="0"/>
              <a:t>falta de horizonte, de esperanza</a:t>
            </a:r>
            <a:r>
              <a:rPr lang="es-AR" sz="7200" i="1" dirty="0" smtClean="0"/>
              <a:t> y la primera oferta son las dependencias, entre las cuales, esta la droga”.</a:t>
            </a:r>
          </a:p>
          <a:p>
            <a:pPr marL="0" indent="0">
              <a:buNone/>
            </a:pPr>
            <a:endParaRPr lang="es-AR" sz="7200" i="1" dirty="0" smtClean="0"/>
          </a:p>
          <a:p>
            <a:pPr marL="0" indent="0">
              <a:buNone/>
            </a:pPr>
            <a:r>
              <a:rPr lang="es-AR" sz="7200" i="1" dirty="0" smtClean="0"/>
              <a:t>“El </a:t>
            </a:r>
            <a:r>
              <a:rPr lang="es-AR" sz="7200" i="1" dirty="0"/>
              <a:t>azote de la droga sigue haciendo estragos con formas y extensión impresionantes, alimentado    por un   mercado    turbio que traspasa las fronteras nacionales y continentales. Así, crece cada vez más el peligro para los jóvenes y adolescentes. Frente a este fenómeno siento la necesidad de expresar mi dolor y mi preocupación”</a:t>
            </a:r>
            <a:r>
              <a:rPr lang="es-AR" sz="7200" dirty="0"/>
              <a:t>.</a:t>
            </a:r>
          </a:p>
          <a:p>
            <a:pPr marL="0" indent="0">
              <a:buNone/>
            </a:pPr>
            <a:endParaRPr lang="es-AR" sz="7200" dirty="0"/>
          </a:p>
          <a:p>
            <a:pPr marL="0" indent="0">
              <a:buNone/>
            </a:pPr>
            <a:r>
              <a:rPr lang="es-AR" sz="7200" dirty="0" smtClean="0"/>
              <a:t>Teniendo en cuenta estas sabias palabras propongo, además, que se organice en </a:t>
            </a:r>
            <a:r>
              <a:rPr lang="es-AR" sz="7200" b="1" dirty="0" smtClean="0"/>
              <a:t>Roma</a:t>
            </a:r>
            <a:r>
              <a:rPr lang="es-AR" sz="7200" dirty="0" smtClean="0"/>
              <a:t> un </a:t>
            </a:r>
            <a:r>
              <a:rPr lang="es-AR" sz="7200" b="1" dirty="0" smtClean="0"/>
              <a:t>simposio sobre drogas y narcotráfico</a:t>
            </a:r>
            <a:r>
              <a:rPr lang="es-AR" sz="7200" dirty="0" smtClean="0"/>
              <a:t>, como un grupo de jóvenes realizó los días 15 y 16 de noviembre último en la Casina Pío IV del Vaticano, en contra de la prostitución y la trata de personas, y se invite a exponer al Sumo Pontífice.</a:t>
            </a:r>
          </a:p>
          <a:p>
            <a:endParaRPr lang="es-AR" sz="3800" dirty="0"/>
          </a:p>
        </p:txBody>
      </p:sp>
    </p:spTree>
    <p:extLst>
      <p:ext uri="{BB962C8B-B14F-4D97-AF65-F5344CB8AC3E}">
        <p14:creationId xmlns:p14="http://schemas.microsoft.com/office/powerpoint/2010/main" val="28464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864096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Reflexión final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040560"/>
          </a:xfrm>
        </p:spPr>
        <p:txBody>
          <a:bodyPr>
            <a:normAutofit fontScale="92500"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es-AR" dirty="0" smtClean="0"/>
              <a:t>La Democracia Constitucional nos obliga a participar  y una política pública sobre esta materia es prioritaria y </a:t>
            </a:r>
            <a:r>
              <a:rPr lang="es-AR" b="1" dirty="0" smtClean="0"/>
              <a:t>podría dar pie a un acuerdo entre los principales candidatos y partidos, y si ello se lograra debería ser excluida de la disputa por el poder</a:t>
            </a:r>
            <a:r>
              <a:rPr lang="es-AR" dirty="0" smtClean="0"/>
              <a:t>, con el compromiso que cualquiera sea el gobierno y las mayorías que surjan de los comicios se llevará a cabo con el apoyo de todos. 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757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s-ES" dirty="0" smtClean="0"/>
              <a:t>Introducción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es-AR" sz="3600" dirty="0" smtClean="0">
                <a:effectLst/>
                <a:latin typeface="Arial Rounded MT Bold" panose="020F0704030504030204" pitchFamily="34" charset="0"/>
                <a:ea typeface="Calibri"/>
                <a:cs typeface="Times New Roman"/>
              </a:rPr>
              <a:t>Consumo de drogas ilegales; de la importación, producción, tránsito, tráfico y exportación de estupefacientes y la proliferación de organizaciones delictivas es motivo de esta exposición </a:t>
            </a:r>
            <a:endParaRPr lang="es-AR" sz="3600" dirty="0">
              <a:latin typeface="Arial Rounded MT Bold" panose="020F0704030504030204" pitchFamily="34" charset="0"/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1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Estado </a:t>
            </a:r>
            <a:r>
              <a:rPr lang="es-AR" b="1" dirty="0"/>
              <a:t>de la cuestión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r>
              <a:rPr lang="es-AR" sz="2400" dirty="0"/>
              <a:t>Las </a:t>
            </a:r>
            <a:r>
              <a:rPr lang="es-AR" sz="2400" b="1" dirty="0"/>
              <a:t>causas por narcotráfico</a:t>
            </a:r>
            <a:r>
              <a:rPr lang="es-AR" sz="2400" dirty="0"/>
              <a:t> se duplicaron en nuestro país entre 2003 y 2008, último año de los que contamos con datos. En la provincia de Buenos Aires, entre 2008 y 2013, se duplicaron este tipo de delito.</a:t>
            </a:r>
          </a:p>
          <a:p>
            <a:r>
              <a:rPr lang="es-AR" sz="2400" dirty="0" smtClean="0"/>
              <a:t>En </a:t>
            </a:r>
            <a:r>
              <a:rPr lang="es-AR" sz="2400" dirty="0"/>
              <a:t>la provincia de Buenos Aires, entre 2008 y 2013, se duplicaron este tipo de delito.</a:t>
            </a:r>
          </a:p>
          <a:p>
            <a:r>
              <a:rPr lang="es-AR" sz="2400" dirty="0"/>
              <a:t>No hay investigaciones destinadas a desbaratar el </a:t>
            </a:r>
            <a:r>
              <a:rPr lang="es-AR" sz="2400" b="1" dirty="0"/>
              <a:t>circuito financiero</a:t>
            </a:r>
            <a:r>
              <a:rPr lang="es-AR" sz="2400" dirty="0"/>
              <a:t> del narcotráfico, las </a:t>
            </a:r>
            <a:r>
              <a:rPr lang="es-AR" sz="2400" b="1" dirty="0"/>
              <a:t>fronteras </a:t>
            </a:r>
            <a:r>
              <a:rPr lang="es-AR" sz="2400" dirty="0"/>
              <a:t>son una coladera, son muchas las pistas de aterrizaje clandestinas, no hay </a:t>
            </a:r>
            <a:r>
              <a:rPr lang="es-AR" sz="2400" b="1" dirty="0"/>
              <a:t>radares </a:t>
            </a:r>
            <a:r>
              <a:rPr lang="es-AR" sz="2400" dirty="0"/>
              <a:t>y los </a:t>
            </a:r>
            <a:r>
              <a:rPr lang="es-AR" sz="2400" b="1" dirty="0"/>
              <a:t>kioscos</a:t>
            </a:r>
            <a:r>
              <a:rPr lang="es-AR" sz="2400" dirty="0"/>
              <a:t> se multiplican debajo de las zapatillas colgadas de los cables en los barrios de las grandes ciudades y en poblaciones más pequeñas.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5847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pPr algn="l"/>
            <a:r>
              <a:rPr lang="es-ES" dirty="0" err="1" smtClean="0"/>
              <a:t>Sedronar</a:t>
            </a:r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77500" lnSpcReduction="20000"/>
          </a:bodyPr>
          <a:lstStyle/>
          <a:p>
            <a:r>
              <a:rPr lang="es-AR" dirty="0"/>
              <a:t>La Secretaría de Programación para la Prevención de la Drogadicción y la Lucha contra el Narcotráfico (</a:t>
            </a:r>
            <a:r>
              <a:rPr lang="es-AR" dirty="0" err="1"/>
              <a:t>Sedronar</a:t>
            </a:r>
            <a:r>
              <a:rPr lang="es-AR" dirty="0"/>
              <a:t>), </a:t>
            </a:r>
            <a:r>
              <a:rPr lang="es-AR" dirty="0" smtClean="0"/>
              <a:t>es </a:t>
            </a:r>
            <a:r>
              <a:rPr lang="es-AR" dirty="0"/>
              <a:t>la responsable de coordinar las políticas nacionales de lucha contra la oferta y la demanda de drogas y las adicciones</a:t>
            </a:r>
            <a:r>
              <a:rPr lang="es-AR" dirty="0" smtClean="0"/>
              <a:t>.</a:t>
            </a:r>
          </a:p>
          <a:p>
            <a:endParaRPr lang="es-AR" dirty="0"/>
          </a:p>
          <a:p>
            <a:r>
              <a:rPr lang="es-AR" dirty="0"/>
              <a:t>En diciembre de 2011 se le aceptó la </a:t>
            </a:r>
            <a:r>
              <a:rPr lang="es-AR" b="1" dirty="0"/>
              <a:t>renuncia a su secretario José R. Granero</a:t>
            </a:r>
            <a:r>
              <a:rPr lang="es-AR" dirty="0"/>
              <a:t> -un amigo de Néstor Kirchner, contrario a la despenalización de la tenencia de drogas y actualmente procesado por la falta de control en el ingreso al país de efedrina (“mafia de los medicamentos”), utilizada para producir drogas de síntesis, y que desembocó en el triple crimen de General Rodríguez 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luego </a:t>
            </a:r>
            <a:r>
              <a:rPr lang="es-AR" dirty="0"/>
              <a:t>que la Corte Suprema en el fallo “</a:t>
            </a:r>
            <a:r>
              <a:rPr lang="es-AR" b="1" dirty="0"/>
              <a:t>Arriola</a:t>
            </a:r>
            <a:r>
              <a:rPr lang="es-AR" dirty="0"/>
              <a:t>” (25/8/ 2009) declaró inconstitucional la penalización de la tenencia de drogas para el consumo; y cuando libraba una feroz interna desatada por el hoy senador Aníbal Fernández que impulsaba una ley de despenalización</a:t>
            </a:r>
            <a:r>
              <a:rPr lang="es-AR" dirty="0" smtClean="0"/>
              <a:t>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093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AR" dirty="0" smtClean="0"/>
          </a:p>
          <a:p>
            <a:pPr marL="0" indent="0" algn="just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sz="4800" dirty="0" smtClean="0"/>
              <a:t>Nadie </a:t>
            </a:r>
            <a:r>
              <a:rPr lang="es-AR" sz="4800" dirty="0"/>
              <a:t>discute que la </a:t>
            </a:r>
            <a:r>
              <a:rPr lang="es-AR" sz="4800" b="1" dirty="0"/>
              <a:t>cocaína viene de Bolivia y la marihuana de Paraguay</a:t>
            </a:r>
            <a:r>
              <a:rPr lang="es-AR" sz="4800" dirty="0"/>
              <a:t>, pero es extraño que con estos países no se haya intentado acordar algo que lo </a:t>
            </a:r>
            <a:r>
              <a:rPr lang="es-AR" sz="4800" dirty="0" smtClean="0"/>
              <a:t>impida. 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10892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pPr algn="l"/>
            <a:r>
              <a:rPr lang="es-ES" dirty="0" smtClean="0"/>
              <a:t>La oferta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183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AR" dirty="0"/>
          </a:p>
          <a:p>
            <a:r>
              <a:rPr lang="es-AR" dirty="0" smtClean="0"/>
              <a:t>El </a:t>
            </a:r>
            <a:r>
              <a:rPr lang="es-AR" dirty="0"/>
              <a:t>combate contra quienes ofrecen drogas ilegales debería ser coordinado por una </a:t>
            </a:r>
            <a:r>
              <a:rPr lang="es-AR" b="1" dirty="0"/>
              <a:t>agencia federal </a:t>
            </a:r>
            <a:r>
              <a:rPr lang="es-AR" b="1" dirty="0" smtClean="0"/>
              <a:t> y con </a:t>
            </a:r>
            <a:r>
              <a:rPr lang="es-AR" dirty="0" smtClean="0"/>
              <a:t>recursos </a:t>
            </a:r>
            <a:r>
              <a:rPr lang="es-AR" dirty="0"/>
              <a:t>suficientes que la </a:t>
            </a:r>
            <a:r>
              <a:rPr lang="es-AR" b="1" dirty="0"/>
              <a:t>ejecute y </a:t>
            </a:r>
            <a:r>
              <a:rPr lang="es-AR" b="1" dirty="0" smtClean="0"/>
              <a:t>coordine</a:t>
            </a:r>
          </a:p>
          <a:p>
            <a:endParaRPr lang="es-AR" dirty="0"/>
          </a:p>
          <a:p>
            <a:r>
              <a:rPr lang="es-AR" dirty="0"/>
              <a:t>Esta agencia deberá hacer  un mejor </a:t>
            </a:r>
            <a:r>
              <a:rPr lang="es-AR" b="1" dirty="0"/>
              <a:t>control: de las fronteras, </a:t>
            </a:r>
            <a:r>
              <a:rPr lang="es-AR" dirty="0"/>
              <a:t>de las</a:t>
            </a:r>
            <a:r>
              <a:rPr lang="es-AR" b="1" dirty="0"/>
              <a:t> rutas</a:t>
            </a:r>
            <a:r>
              <a:rPr lang="es-AR" dirty="0"/>
              <a:t> –terrestres, aéreas y fluviales- donde transitan las drogas y los insumos con las que se la </a:t>
            </a:r>
            <a:r>
              <a:rPr lang="es-AR" dirty="0" smtClean="0"/>
              <a:t>trata. </a:t>
            </a:r>
          </a:p>
          <a:p>
            <a:endParaRPr lang="es-ES" dirty="0"/>
          </a:p>
          <a:p>
            <a:r>
              <a:rPr lang="es-AR" dirty="0" smtClean="0"/>
              <a:t>En </a:t>
            </a:r>
            <a:r>
              <a:rPr lang="es-AR" dirty="0"/>
              <a:t>los Estados Unidos, ante una situación parecida y en la presidencia de Richard Nixon (1/7/73), se creó </a:t>
            </a:r>
            <a:r>
              <a:rPr lang="es-AR" dirty="0" smtClean="0"/>
              <a:t>la DEA </a:t>
            </a:r>
          </a:p>
          <a:p>
            <a:endParaRPr lang="es-AR" dirty="0"/>
          </a:p>
          <a:p>
            <a:r>
              <a:rPr lang="es-AR" dirty="0"/>
              <a:t>Para juzgar a los delitos que comete el crimen organizado deberá autorizarse; que haya </a:t>
            </a:r>
            <a:r>
              <a:rPr lang="es-AR" b="1" dirty="0"/>
              <a:t>testigos reservados, </a:t>
            </a:r>
            <a:r>
              <a:rPr lang="es-AR" dirty="0"/>
              <a:t>que se</a:t>
            </a:r>
            <a:r>
              <a:rPr lang="es-AR" b="1" dirty="0"/>
              <a:t> confisquen bienes usados para delinquir, </a:t>
            </a:r>
            <a:r>
              <a:rPr lang="es-AR" dirty="0"/>
              <a:t>que pueda haber</a:t>
            </a:r>
            <a:r>
              <a:rPr lang="es-AR" b="1" dirty="0"/>
              <a:t> jueces “sin rostro”</a:t>
            </a:r>
            <a:r>
              <a:rPr lang="es-AR" dirty="0"/>
              <a:t>, que se </a:t>
            </a:r>
            <a:r>
              <a:rPr lang="es-AR" b="1" dirty="0"/>
              <a:t>invierta la carga de la prueba</a:t>
            </a:r>
            <a:r>
              <a:rPr lang="es-AR" dirty="0"/>
              <a:t> para que los imputados tengan que demostrar su </a:t>
            </a:r>
            <a:r>
              <a:rPr lang="es-AR" dirty="0" smtClean="0"/>
              <a:t>inocencia.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041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AR" b="1" dirty="0"/>
              <a:t>La demanda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El </a:t>
            </a:r>
            <a:r>
              <a:rPr lang="es-AR" b="1" dirty="0" err="1"/>
              <a:t>Sedronar</a:t>
            </a:r>
            <a:r>
              <a:rPr lang="es-AR" dirty="0"/>
              <a:t> debería ser la otra agencia que se ocupe de la </a:t>
            </a:r>
            <a:r>
              <a:rPr lang="es-AR" dirty="0" smtClean="0"/>
              <a:t>demanda. </a:t>
            </a:r>
          </a:p>
          <a:p>
            <a:pPr algn="just"/>
            <a:endParaRPr lang="es-AR" dirty="0"/>
          </a:p>
          <a:p>
            <a:r>
              <a:rPr lang="es-AR" dirty="0" smtClean="0"/>
              <a:t>El aumento del consumo y el tráfico de drogas está en crecimiento de la pobreza y la marginalidad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99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12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AR" sz="8800" dirty="0" smtClean="0"/>
          </a:p>
          <a:p>
            <a:pPr marL="0" indent="0">
              <a:buNone/>
            </a:pPr>
            <a:r>
              <a:rPr lang="es-AR" sz="8800" dirty="0" smtClean="0"/>
              <a:t>Las pautas para la prevención deberán perseguir los siguientes objetivos:</a:t>
            </a:r>
          </a:p>
          <a:p>
            <a:pPr lvl="0"/>
            <a:endParaRPr lang="es-AR" sz="7400" i="1" dirty="0" smtClean="0"/>
          </a:p>
          <a:p>
            <a:pPr lvl="0"/>
            <a:r>
              <a:rPr lang="es-AR" sz="7400" i="1" dirty="0" smtClean="0"/>
              <a:t>Transparentar</a:t>
            </a:r>
            <a:r>
              <a:rPr lang="es-AR" sz="7400" i="1" dirty="0"/>
              <a:t>, regularizar y garantizar de modo integral el correcto funcionamiento del </a:t>
            </a:r>
            <a:r>
              <a:rPr lang="es-AR" sz="7400" b="1" i="1" dirty="0" err="1" smtClean="0"/>
              <a:t>Sedronar</a:t>
            </a:r>
            <a:endParaRPr lang="es-AR" sz="7400" i="1" dirty="0" smtClean="0"/>
          </a:p>
          <a:p>
            <a:pPr lvl="0"/>
            <a:r>
              <a:rPr lang="es-AR" sz="7400" b="1" i="1" dirty="0" smtClean="0"/>
              <a:t>Creación </a:t>
            </a:r>
            <a:r>
              <a:rPr lang="es-AR" sz="7400" b="1" i="1" dirty="0"/>
              <a:t>del Plan Federal de Asistencia Pública de las Adicciones</a:t>
            </a:r>
            <a:r>
              <a:rPr lang="es-AR" sz="7400" i="1" dirty="0"/>
              <a:t>.” </a:t>
            </a:r>
            <a:endParaRPr lang="es-AR" sz="7400" dirty="0"/>
          </a:p>
          <a:p>
            <a:r>
              <a:rPr lang="es-AR" sz="7400" i="1" dirty="0" smtClean="0"/>
              <a:t>Fortalecer </a:t>
            </a:r>
            <a:r>
              <a:rPr lang="es-AR" sz="7400" i="1" dirty="0"/>
              <a:t>y capacitar a los </a:t>
            </a:r>
            <a:r>
              <a:rPr lang="es-AR" sz="7400" b="1" i="1" dirty="0"/>
              <a:t>servicios de salud mental y centros de salud</a:t>
            </a:r>
            <a:r>
              <a:rPr lang="es-AR" sz="7400" i="1" dirty="0"/>
              <a:t> de carácter </a:t>
            </a:r>
            <a:r>
              <a:rPr lang="es-AR" sz="7400" i="1" dirty="0" smtClean="0"/>
              <a:t>público. </a:t>
            </a:r>
            <a:r>
              <a:rPr lang="es-AR" sz="7400" i="1" dirty="0"/>
              <a:t> </a:t>
            </a:r>
            <a:endParaRPr lang="es-AR" sz="7400" dirty="0"/>
          </a:p>
          <a:p>
            <a:r>
              <a:rPr lang="es-AR" sz="7400" i="1" dirty="0" smtClean="0"/>
              <a:t>Respetar </a:t>
            </a:r>
            <a:r>
              <a:rPr lang="es-AR" sz="7400" i="1" dirty="0"/>
              <a:t>la autonomía individual y la </a:t>
            </a:r>
            <a:r>
              <a:rPr lang="es-AR" sz="7400" b="1" i="1" dirty="0"/>
              <a:t>singularidad </a:t>
            </a:r>
            <a:r>
              <a:rPr lang="es-AR" sz="7400" i="1" dirty="0"/>
              <a:t>de las personas que demandan asistencia para el tratamiento de las </a:t>
            </a:r>
            <a:r>
              <a:rPr lang="es-AR" sz="7400" i="1" dirty="0" smtClean="0"/>
              <a:t>adicciones</a:t>
            </a:r>
          </a:p>
          <a:p>
            <a:r>
              <a:rPr lang="es-AR" sz="7400" i="1" dirty="0" smtClean="0"/>
              <a:t>Promover </a:t>
            </a:r>
            <a:r>
              <a:rPr lang="es-AR" sz="7400" i="1" dirty="0"/>
              <a:t>la </a:t>
            </a:r>
            <a:r>
              <a:rPr lang="es-AR" sz="7400" b="1" i="1" dirty="0"/>
              <a:t>investigación y la docencia </a:t>
            </a:r>
            <a:r>
              <a:rPr lang="es-AR" sz="7400" i="1" dirty="0"/>
              <a:t>en materia de</a:t>
            </a:r>
            <a:r>
              <a:rPr lang="es-AR" sz="7400" b="1" i="1" dirty="0"/>
              <a:t>   adicciones</a:t>
            </a:r>
            <a:r>
              <a:rPr lang="es-AR" sz="7400" i="1" dirty="0"/>
              <a:t>.” </a:t>
            </a:r>
            <a:endParaRPr lang="es-AR" sz="7400" i="1" dirty="0" smtClean="0"/>
          </a:p>
          <a:p>
            <a:r>
              <a:rPr lang="es-AR" sz="7400" i="1" dirty="0" smtClean="0"/>
              <a:t> </a:t>
            </a:r>
            <a:r>
              <a:rPr lang="es-AR" sz="7400" i="1" dirty="0"/>
              <a:t>Garantizar la </a:t>
            </a:r>
            <a:r>
              <a:rPr lang="es-AR" sz="7400" b="1" i="1" dirty="0"/>
              <a:t>calidad de las prestaciones</a:t>
            </a:r>
            <a:r>
              <a:rPr lang="es-AR" sz="7400" i="1" dirty="0"/>
              <a:t>.”  </a:t>
            </a:r>
            <a:endParaRPr lang="es-AR" sz="7400" dirty="0"/>
          </a:p>
          <a:p>
            <a:r>
              <a:rPr lang="es-AR" sz="7400" i="1" dirty="0" smtClean="0"/>
              <a:t>Incluir </a:t>
            </a:r>
            <a:r>
              <a:rPr lang="es-AR" sz="7400" i="1" dirty="0"/>
              <a:t>en el presente </a:t>
            </a:r>
            <a:r>
              <a:rPr lang="es-AR" sz="7400" b="1" i="1" dirty="0"/>
              <a:t>Plan Federal de Asistencia Pública de las </a:t>
            </a:r>
            <a:r>
              <a:rPr lang="es-AR" sz="7400" b="1" i="1" dirty="0" smtClean="0"/>
              <a:t>Adicciones</a:t>
            </a:r>
            <a:r>
              <a:rPr lang="es-AR" sz="7400" i="1" dirty="0" smtClean="0"/>
              <a:t> el trabajo entre las distintas áreas de asistencia pública (deportes, cultura, </a:t>
            </a:r>
            <a:r>
              <a:rPr lang="es-AR" sz="7400" i="1" dirty="0" err="1" smtClean="0"/>
              <a:t>etc</a:t>
            </a:r>
            <a:r>
              <a:rPr lang="es-AR" sz="7400" i="1" dirty="0" smtClean="0"/>
              <a:t>) </a:t>
            </a:r>
            <a:endParaRPr lang="es-AR" sz="7400" dirty="0"/>
          </a:p>
          <a:p>
            <a:r>
              <a:rPr lang="es-AR" sz="7400" i="1" dirty="0" smtClean="0"/>
              <a:t>Incorporar </a:t>
            </a:r>
            <a:r>
              <a:rPr lang="es-AR" sz="7400" i="1" dirty="0"/>
              <a:t>el modelo de </a:t>
            </a:r>
            <a:r>
              <a:rPr lang="es-AR" sz="7400" b="1" i="1" dirty="0"/>
              <a:t>Reducción de Daños</a:t>
            </a:r>
            <a:r>
              <a:rPr lang="es-AR" sz="7400" i="1" dirty="0"/>
              <a:t>.”</a:t>
            </a:r>
            <a:r>
              <a:rPr lang="es-AR" sz="7400" dirty="0"/>
              <a:t> Para aplicarlo adictos </a:t>
            </a:r>
            <a:r>
              <a:rPr lang="es-ES" sz="7400" dirty="0"/>
              <a:t>que no van a dejar de consumir, y así reducirle los </a:t>
            </a:r>
            <a:r>
              <a:rPr lang="es-ES" sz="7400" dirty="0" smtClean="0"/>
              <a:t>riesgos </a:t>
            </a:r>
          </a:p>
          <a:p>
            <a:r>
              <a:rPr lang="es-ES" sz="7400" b="1" i="1" dirty="0" smtClean="0"/>
              <a:t>A</a:t>
            </a:r>
            <a:r>
              <a:rPr lang="es-AR" sz="7400" b="1" i="1" dirty="0" err="1" smtClean="0"/>
              <a:t>sistir</a:t>
            </a:r>
            <a:r>
              <a:rPr lang="es-AR" sz="7400" b="1" i="1" dirty="0" smtClean="0"/>
              <a:t> </a:t>
            </a:r>
            <a:r>
              <a:rPr lang="es-AR" sz="7400" b="1" i="1" dirty="0"/>
              <a:t>financieramente a las jurisdicciones </a:t>
            </a:r>
            <a:r>
              <a:rPr lang="es-AR" sz="7400" i="1" dirty="0"/>
              <a:t>que adhieran al presente Plan Federal de Asistencia Pública de las Adicciones.”</a:t>
            </a:r>
            <a:r>
              <a:rPr lang="es-AR" sz="7400" dirty="0"/>
              <a:t> Principalmente municipios y provincias.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92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864096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La despenalización y la legalización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La </a:t>
            </a:r>
            <a:r>
              <a:rPr lang="es-AR" dirty="0"/>
              <a:t>despenalización del consumo está contemplada ya en la ley 23. </a:t>
            </a:r>
            <a:r>
              <a:rPr lang="es-ES" dirty="0"/>
              <a:t>737 de </a:t>
            </a:r>
            <a:r>
              <a:rPr lang="es-ES" dirty="0" smtClean="0"/>
              <a:t>estupefaciente. </a:t>
            </a:r>
          </a:p>
          <a:p>
            <a:pPr marL="109728" indent="0">
              <a:buNone/>
            </a:pPr>
            <a:endParaRPr lang="es-ES" dirty="0" smtClean="0"/>
          </a:p>
          <a:p>
            <a:r>
              <a:rPr lang="es-AR" dirty="0" smtClean="0"/>
              <a:t>El fallo </a:t>
            </a:r>
            <a:r>
              <a:rPr lang="es-AR" dirty="0"/>
              <a:t>“</a:t>
            </a:r>
            <a:r>
              <a:rPr lang="es-AR" b="1" dirty="0"/>
              <a:t>Arriola</a:t>
            </a:r>
            <a:r>
              <a:rPr lang="es-AR" dirty="0"/>
              <a:t>” </a:t>
            </a:r>
            <a:r>
              <a:rPr lang="es-ES" dirty="0"/>
              <a:t>de la Corte Suprema </a:t>
            </a:r>
            <a:r>
              <a:rPr lang="es-AR" dirty="0"/>
              <a:t>es el último que estableció </a:t>
            </a:r>
            <a:r>
              <a:rPr lang="es-AR" dirty="0" smtClean="0"/>
              <a:t>la despenalización de </a:t>
            </a:r>
            <a:r>
              <a:rPr lang="es-AR" dirty="0"/>
              <a:t>la tenencia y el </a:t>
            </a:r>
            <a:r>
              <a:rPr lang="es-AR" dirty="0" smtClean="0"/>
              <a:t>consumo.</a:t>
            </a:r>
          </a:p>
          <a:p>
            <a:endParaRPr lang="es-AR" dirty="0" smtClean="0"/>
          </a:p>
          <a:p>
            <a:r>
              <a:rPr lang="es-AR" b="1" dirty="0"/>
              <a:t>Ningún país legalizó las drogas</a:t>
            </a:r>
            <a:r>
              <a:rPr lang="es-AR" dirty="0"/>
              <a:t>, </a:t>
            </a:r>
            <a:r>
              <a:rPr lang="es-AR" dirty="0" smtClean="0"/>
              <a:t>algunos aspiran a imitar </a:t>
            </a:r>
            <a:r>
              <a:rPr lang="es-AR" dirty="0"/>
              <a:t>a </a:t>
            </a:r>
            <a:r>
              <a:rPr lang="es-AR" b="1" dirty="0" smtClean="0"/>
              <a:t>Holanda</a:t>
            </a:r>
            <a:r>
              <a:rPr lang="es-AR" dirty="0" smtClean="0"/>
              <a:t>; </a:t>
            </a:r>
            <a:r>
              <a:rPr lang="es-ES" b="1" dirty="0" smtClean="0"/>
              <a:t>Colorado</a:t>
            </a:r>
            <a:r>
              <a:rPr lang="es-ES" b="1" u="sng" baseline="30000" dirty="0"/>
              <a:t>[]</a:t>
            </a:r>
            <a:r>
              <a:rPr lang="es-ES" b="1" dirty="0"/>
              <a:t> y </a:t>
            </a:r>
            <a:r>
              <a:rPr lang="es-ES" b="1" dirty="0" smtClean="0"/>
              <a:t>Washington</a:t>
            </a:r>
            <a:r>
              <a:rPr lang="es-ES" dirty="0"/>
              <a:t> </a:t>
            </a:r>
            <a:r>
              <a:rPr lang="es-ES" dirty="0" smtClean="0"/>
              <a:t>en los Estados Unidos y recientemente</a:t>
            </a:r>
            <a:r>
              <a:rPr lang="es-AR" dirty="0" smtClean="0"/>
              <a:t> </a:t>
            </a:r>
            <a:r>
              <a:rPr lang="es-AR" b="1" dirty="0" smtClean="0"/>
              <a:t>Uruguay</a:t>
            </a:r>
            <a:r>
              <a:rPr lang="es-AR" dirty="0" smtClean="0"/>
              <a:t>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178</TotalTime>
  <Words>950</Words>
  <Application>Microsoft Office PowerPoint</Application>
  <PresentationFormat>Presentación en pantalla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Urbano</vt:lpstr>
      <vt:lpstr>Una política de estado sobre la oferta y la demanda de drogas </vt:lpstr>
      <vt:lpstr>Introducción</vt:lpstr>
      <vt:lpstr> Estado de la cuestión </vt:lpstr>
      <vt:lpstr>Sedronar </vt:lpstr>
      <vt:lpstr>Presentación de PowerPoint</vt:lpstr>
      <vt:lpstr>La oferta</vt:lpstr>
      <vt:lpstr>La demanda </vt:lpstr>
      <vt:lpstr>Presentación de PowerPoint</vt:lpstr>
      <vt:lpstr>La despenalización y la legalización </vt:lpstr>
      <vt:lpstr>Francisco </vt:lpstr>
      <vt:lpstr> Reflexión final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política de estado sobre la oferta y la demanda de drogas</dc:title>
  <dc:creator>Estudio</dc:creator>
  <cp:lastModifiedBy>Jorge</cp:lastModifiedBy>
  <cp:revision>15</cp:revision>
  <dcterms:created xsi:type="dcterms:W3CDTF">2014-12-02T18:10:17Z</dcterms:created>
  <dcterms:modified xsi:type="dcterms:W3CDTF">2014-12-02T22:20:25Z</dcterms:modified>
</cp:coreProperties>
</file>